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68" r:id="rId2"/>
    <p:sldId id="258" r:id="rId3"/>
    <p:sldId id="259" r:id="rId4"/>
    <p:sldId id="260" r:id="rId5"/>
    <p:sldId id="261" r:id="rId6"/>
    <p:sldId id="262" r:id="rId7"/>
    <p:sldId id="267" r:id="rId8"/>
    <p:sldId id="266" r:id="rId9"/>
    <p:sldId id="265" r:id="rId10"/>
    <p:sldId id="263" r:id="rId11"/>
    <p:sldId id="264" r:id="rId12"/>
  </p:sldIdLst>
  <p:sldSz cx="9144000" cy="5143500" type="screen16x9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Open Sans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A81B"/>
    <a:srgbClr val="6091BA"/>
    <a:srgbClr val="A0CC3A"/>
    <a:srgbClr val="8D64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65"/>
    <p:restoredTop sz="94726"/>
  </p:normalViewPr>
  <p:slideViewPr>
    <p:cSldViewPr snapToGrid="0">
      <p:cViewPr>
        <p:scale>
          <a:sx n="60" d="100"/>
          <a:sy n="60" d="100"/>
        </p:scale>
        <p:origin x="-78" y="-4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74925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v5MR5JnKcZ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F854AC-C3DE-E445-BCD3-B9E4A49E5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Python?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BD1C6A-294D-6347-9E5F-C54E0A0F4B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Python is a popular high-level programming language used in various applications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Python is an easy language to learn because of its simple syntax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Python can be used for simple tasks such as plotting or for more complex tasks like machine learning</a:t>
            </a:r>
          </a:p>
          <a:p>
            <a:pPr lvl="1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391B548C-207D-B345-9E17-1A59403895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471" y="2961915"/>
            <a:ext cx="1661057" cy="1606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131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A4CE96-D4C0-E84E-852F-DA601A501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Loops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0828D5-3480-914E-8398-85A5F53BA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5254710" cy="3416400"/>
          </a:xfrm>
        </p:spPr>
        <p:txBody>
          <a:bodyPr/>
          <a:lstStyle/>
          <a:p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loops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 the same task (iterate) for the number of times specified by an </a:t>
            </a:r>
            <a:r>
              <a:rPr lang="en-US" sz="1200" b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iterable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(something that can be evaluated repeatedly such as a list, string, or range). </a:t>
            </a:r>
          </a:p>
          <a:p>
            <a:r>
              <a:rPr lang="en-US" sz="1200" b="1" dirty="0">
                <a:solidFill>
                  <a:srgbClr val="F8A8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defines the for loop </a:t>
            </a:r>
          </a:p>
          <a:p>
            <a:r>
              <a:rPr lang="en-US" sz="1200" b="1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the variable defining the number of times the statements within the loop (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print(</a:t>
            </a:r>
            <a:r>
              <a:rPr lang="en-US" sz="1200" b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myInt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are executed. </a:t>
            </a:r>
          </a:p>
          <a:p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1200" b="1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range(start, stop, step)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function is often used to define x. </a:t>
            </a:r>
          </a:p>
          <a:p>
            <a:pPr lvl="1"/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starting value is defined by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start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the final value is defined by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stop – 1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and the magnitude at which x changes between loops is defined by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r>
              <a:rPr lang="en-US" sz="1200" b="1" dirty="0">
                <a:solidFill>
                  <a:srgbClr val="8D64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Boolean operator that returns true if the given value (x) is found within a given list, string, range etc. 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121" name="Picture 1" descr="page9image54538048">
            <a:extLst>
              <a:ext uri="{FF2B5EF4-FFF2-40B4-BE49-F238E27FC236}">
                <a16:creationId xmlns:a16="http://schemas.microsoft.com/office/drawing/2014/main" xmlns="" id="{AF910E46-C2F4-5045-B879-F4ED75C09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411" y="1691639"/>
            <a:ext cx="3265890" cy="229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131DBA79-D30C-594C-AA12-3A5029B17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6410" y="2320457"/>
            <a:ext cx="4579913" cy="14619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input(“Enter a number: “)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myInt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int(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rgbClr val="F8A8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</a:t>
            </a:r>
            <a:r>
              <a:rPr lang="en-US" altLang="en-US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</a:t>
            </a:r>
            <a:r>
              <a:rPr lang="en-US" altLang="en-US" dirty="0">
                <a:solidFill>
                  <a:srgbClr val="4270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dirty="0">
                <a:solidFill>
                  <a:srgbClr val="8D64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</a:t>
            </a:r>
            <a:r>
              <a:rPr lang="en-US" altLang="en-US" dirty="0">
                <a:solidFill>
                  <a:srgbClr val="FFB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range(0, 5, 1): </a:t>
            </a:r>
            <a:r>
              <a:rPr lang="en-US" alt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print(</a:t>
            </a:r>
            <a:r>
              <a:rPr lang="en-US" altLang="en-US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myInt</a:t>
            </a:r>
            <a:r>
              <a:rPr lang="en-US" alt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US" altLang="en-US" sz="3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5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874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age10image54649088">
            <a:extLst>
              <a:ext uri="{FF2B5EF4-FFF2-40B4-BE49-F238E27FC236}">
                <a16:creationId xmlns:a16="http://schemas.microsoft.com/office/drawing/2014/main" xmlns="" id="{74E84D9E-7A66-994A-886A-38290CB5F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35" y="389824"/>
            <a:ext cx="3150665" cy="218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A4C872-FBB5-8144-AF2A-BC5CB801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While Loops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F9AA48-964A-2E45-BF2B-8753FA506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4806565" cy="3416400"/>
          </a:xfrm>
        </p:spPr>
        <p:txBody>
          <a:bodyPr/>
          <a:lstStyle/>
          <a:p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While loops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statements that iterate so long as a given Boolean condition is met. </a:t>
            </a:r>
          </a:p>
          <a:p>
            <a:pPr lvl="1"/>
            <a:r>
              <a:rPr lang="en-US" sz="1200" b="1" dirty="0">
                <a:solidFill>
                  <a:srgbClr val="F8A8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(the variable determining whether or not the condition is met) is defined and manipulated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OUTSIDE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 the header of the while loop (</a:t>
            </a:r>
            <a:r>
              <a:rPr lang="en-US" sz="1200" b="1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while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lvl="1"/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condition (</a:t>
            </a:r>
            <a:r>
              <a:rPr lang="en-US" sz="1200" b="1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 &lt; 5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is a statement containing a Boolean variable. </a:t>
            </a:r>
          </a:p>
          <a:p>
            <a:pPr lvl="1"/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break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statement used to exit the current for/while loop. </a:t>
            </a:r>
          </a:p>
          <a:p>
            <a:pPr lvl="1"/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continue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statement used to reject all statements in the current for/while loop iteration and return to the beginning of the loop. </a:t>
            </a:r>
          </a:p>
          <a:p>
            <a:endParaRPr lang="en-US" dirty="0"/>
          </a:p>
        </p:txBody>
      </p:sp>
      <p:pic>
        <p:nvPicPr>
          <p:cNvPr id="9217" name="Picture 1" descr="page10image60862240">
            <a:extLst>
              <a:ext uri="{FF2B5EF4-FFF2-40B4-BE49-F238E27FC236}">
                <a16:creationId xmlns:a16="http://schemas.microsoft.com/office/drawing/2014/main" xmlns="" id="{B54A8FAD-4463-BB43-85BB-7BE32BB26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3902" y="2719449"/>
            <a:ext cx="3170712" cy="220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4247965-3E5F-3846-82DC-7FCE1E7DD796}"/>
              </a:ext>
            </a:extLst>
          </p:cNvPr>
          <p:cNvSpPr/>
          <p:nvPr/>
        </p:nvSpPr>
        <p:spPr>
          <a:xfrm>
            <a:off x="5681635" y="788289"/>
            <a:ext cx="29332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</a:rPr>
              <a:t>myString</a:t>
            </a:r>
            <a:r>
              <a:rPr lang="en-US" dirty="0">
                <a:latin typeface="Calibri" panose="020F0502020204030204" pitchFamily="34" charset="0"/>
              </a:rPr>
              <a:t> = input(“Enter a number: “) </a:t>
            </a:r>
          </a:p>
          <a:p>
            <a:r>
              <a:rPr lang="en-US" dirty="0" err="1">
                <a:latin typeface="Calibri" panose="020F0502020204030204" pitchFamily="34" charset="0"/>
              </a:rPr>
              <a:t>myInt</a:t>
            </a:r>
            <a:r>
              <a:rPr lang="en-US" dirty="0">
                <a:latin typeface="Calibri" panose="020F0502020204030204" pitchFamily="34" charset="0"/>
              </a:rPr>
              <a:t> = int(</a:t>
            </a:r>
            <a:r>
              <a:rPr lang="en-US" dirty="0" err="1">
                <a:latin typeface="Calibri" panose="020F0502020204030204" pitchFamily="34" charset="0"/>
              </a:rPr>
              <a:t>myString</a:t>
            </a:r>
            <a:r>
              <a:rPr lang="en-US" dirty="0">
                <a:latin typeface="Calibri" panose="020F0502020204030204" pitchFamily="34" charset="0"/>
              </a:rPr>
              <a:t>) </a:t>
            </a:r>
            <a:endParaRPr lang="en-US" dirty="0"/>
          </a:p>
          <a:p>
            <a:r>
              <a:rPr lang="en-US" dirty="0">
                <a:solidFill>
                  <a:srgbClr val="F8A81B"/>
                </a:solidFill>
                <a:latin typeface="Calibri" panose="020F0502020204030204" pitchFamily="34" charset="0"/>
              </a:rPr>
              <a:t>x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= 0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solidFill>
                  <a:srgbClr val="6091BA"/>
                </a:solidFill>
                <a:latin typeface="Calibri" panose="020F0502020204030204" pitchFamily="34" charset="0"/>
              </a:rPr>
              <a:t>while</a:t>
            </a:r>
            <a:r>
              <a:rPr lang="en-US" dirty="0">
                <a:solidFill>
                  <a:srgbClr val="4270C1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A0CC3A"/>
                </a:solidFill>
                <a:latin typeface="Calibri" panose="020F0502020204030204" pitchFamily="34" charset="0"/>
              </a:rPr>
              <a:t>x &lt; 5</a:t>
            </a:r>
            <a:r>
              <a:rPr lang="en-US" dirty="0">
                <a:solidFill>
                  <a:srgbClr val="4270C1"/>
                </a:solidFill>
                <a:latin typeface="Calibri" panose="020F0502020204030204" pitchFamily="34" charset="0"/>
              </a:rPr>
              <a:t>: </a:t>
            </a:r>
            <a:endParaRPr lang="en-US" dirty="0"/>
          </a:p>
          <a:p>
            <a:r>
              <a:rPr lang="en-US" dirty="0">
                <a:latin typeface="Calibri" panose="020F0502020204030204" pitchFamily="34" charset="0"/>
              </a:rPr>
              <a:t>    print(</a:t>
            </a:r>
            <a:r>
              <a:rPr lang="en-US" dirty="0" err="1">
                <a:latin typeface="Calibri" panose="020F0502020204030204" pitchFamily="34" charset="0"/>
              </a:rPr>
              <a:t>myInt</a:t>
            </a:r>
            <a:r>
              <a:rPr lang="en-US" dirty="0">
                <a:latin typeface="Calibri" panose="020F0502020204030204" pitchFamily="34" charset="0"/>
              </a:rPr>
              <a:t>) </a:t>
            </a:r>
          </a:p>
          <a:p>
            <a:r>
              <a:rPr lang="en-US" dirty="0">
                <a:latin typeface="Calibri" panose="020F0502020204030204" pitchFamily="34" charset="0"/>
              </a:rPr>
              <a:t>    x= x +1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939669-94C8-5647-9F38-04113041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Variables, Objects, and Classes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953DC2-F53C-6C4C-BC13-5025CA803A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variable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reference to a value stored in a computer’s memory.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Variables can be sorted into a variety of categories (or 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types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such as 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numbers (int/float </a:t>
            </a:r>
            <a:r>
              <a:rPr lang="en-US" b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), Boolean values (true/false),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sequences (strings, lists </a:t>
            </a:r>
            <a:r>
              <a:rPr lang="en-US" b="1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collection of data from a computer’s memory that can be manipulated. </a:t>
            </a:r>
          </a:p>
          <a:p>
            <a:pPr lvl="1"/>
            <a:r>
              <a:rPr lang="en-US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 VARIABLES ARE OBJECTS </a:t>
            </a:r>
            <a: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although some objects can be defined by data referred to by multiple variables. </a:t>
            </a:r>
          </a:p>
          <a:p>
            <a:pPr lvl="1"/>
            <a:r>
              <a:rPr lang="en-US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Methods </a:t>
            </a:r>
            <a: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the functions used to act on/alter an object’s data. They describe what your object can “do.”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3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16B051EB-26E4-BF4C-A207-C4201A4A96EC}"/>
              </a:ext>
            </a:extLst>
          </p:cNvPr>
          <p:cNvSpPr/>
          <p:nvPr/>
        </p:nvSpPr>
        <p:spPr>
          <a:xfrm>
            <a:off x="7182712" y="3081173"/>
            <a:ext cx="1138136" cy="573932"/>
          </a:xfrm>
          <a:prstGeom prst="roundRect">
            <a:avLst/>
          </a:prstGeom>
          <a:solidFill>
            <a:srgbClr val="6091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2C6379CA-F112-A041-A8EE-0B93ED366F76}"/>
              </a:ext>
            </a:extLst>
          </p:cNvPr>
          <p:cNvSpPr/>
          <p:nvPr/>
        </p:nvSpPr>
        <p:spPr>
          <a:xfrm>
            <a:off x="7182712" y="2454777"/>
            <a:ext cx="1138136" cy="573932"/>
          </a:xfrm>
          <a:prstGeom prst="roundRect">
            <a:avLst/>
          </a:prstGeom>
          <a:solidFill>
            <a:srgbClr val="F8A8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B6253E0D-A5C9-9D45-8966-E684C7FE109E}"/>
              </a:ext>
            </a:extLst>
          </p:cNvPr>
          <p:cNvSpPr/>
          <p:nvPr/>
        </p:nvSpPr>
        <p:spPr>
          <a:xfrm>
            <a:off x="7182712" y="1840569"/>
            <a:ext cx="1138136" cy="573932"/>
          </a:xfrm>
          <a:prstGeom prst="roundRect">
            <a:avLst/>
          </a:prstGeom>
          <a:solidFill>
            <a:srgbClr val="8D64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79D5F0-26AA-3A4D-A00A-BB76ED4CB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Variables, Objects, and Classes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2B0A7F-77FB-1841-B281-CC243A013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4171679" cy="275778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class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collection of objects who share the same set of variables/methods.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definition of the class provides a blueprint for all the objects within it (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instances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Instances may share the same variables (color, size, shape, etc.), but they do </a:t>
            </a:r>
            <a:r>
              <a:rPr lang="en-US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share the same values for each variable (blue/red/pink, small/large, square/circular etc.)</a:t>
            </a:r>
          </a:p>
          <a:p>
            <a:endParaRPr lang="en-US" dirty="0"/>
          </a:p>
        </p:txBody>
      </p:sp>
      <p:pic>
        <p:nvPicPr>
          <p:cNvPr id="1025" name="Picture 1" descr="page3image60866976">
            <a:extLst>
              <a:ext uri="{FF2B5EF4-FFF2-40B4-BE49-F238E27FC236}">
                <a16:creationId xmlns:a16="http://schemas.microsoft.com/office/drawing/2014/main" xmlns="" id="{3492707E-53E9-C04E-AF94-E1ED17B25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638" y="1924369"/>
            <a:ext cx="2490537" cy="1745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3514C9F-F4DA-2A4C-B8A6-F71DC4D25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3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FCBF975-DEB6-FA47-8C0B-B8BCF20008B7}"/>
              </a:ext>
            </a:extLst>
          </p:cNvPr>
          <p:cNvSpPr txBox="1"/>
          <p:nvPr/>
        </p:nvSpPr>
        <p:spPr>
          <a:xfrm>
            <a:off x="7231118" y="1853685"/>
            <a:ext cx="99738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Instance #1</a:t>
            </a:r>
          </a:p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Color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Pink</a:t>
            </a:r>
          </a:p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Polo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39AA55F-F079-F046-AAA1-5C08CFB4D26D}"/>
              </a:ext>
            </a:extLst>
          </p:cNvPr>
          <p:cNvSpPr txBox="1"/>
          <p:nvPr/>
        </p:nvSpPr>
        <p:spPr>
          <a:xfrm>
            <a:off x="7206915" y="2454777"/>
            <a:ext cx="99738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Instance #2</a:t>
            </a:r>
          </a:p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Color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Red</a:t>
            </a:r>
          </a:p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Mini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99A8F26-5FD8-CB46-A8A8-498A1313E351}"/>
              </a:ext>
            </a:extLst>
          </p:cNvPr>
          <p:cNvSpPr txBox="1"/>
          <p:nvPr/>
        </p:nvSpPr>
        <p:spPr>
          <a:xfrm>
            <a:off x="7182712" y="3068057"/>
            <a:ext cx="109196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Instance #3</a:t>
            </a:r>
          </a:p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Color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Blue</a:t>
            </a:r>
          </a:p>
          <a:p>
            <a:r>
              <a:rPr lang="en-US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Name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Beetle</a:t>
            </a:r>
          </a:p>
        </p:txBody>
      </p:sp>
    </p:spTree>
    <p:extLst>
      <p:ext uri="{BB962C8B-B14F-4D97-AF65-F5344CB8AC3E}">
        <p14:creationId xmlns:p14="http://schemas.microsoft.com/office/powerpoint/2010/main" val="59349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5749BC-F0D7-0049-97F8-75A3CDEF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 Syntax Rules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7DEAAA1-1F8C-D641-8E40-9E40A89758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name of your variable (</a:t>
            </a:r>
            <a:r>
              <a:rPr lang="en-US" sz="1050" b="1" dirty="0" err="1">
                <a:solidFill>
                  <a:srgbClr val="8D64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myInt</a:t>
            </a:r>
            <a:r>
              <a:rPr lang="en-US" sz="10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etc.) is placed on the left of the “=“ operator. </a:t>
            </a:r>
          </a:p>
          <a:p>
            <a:pPr lvl="1"/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Most variable names are in </a:t>
            </a:r>
            <a:r>
              <a:rPr lang="en-US" sz="10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camel case </a:t>
            </a:r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the first word begins with a lowercase letter and any subsequent words are capitalized</a:t>
            </a:r>
          </a:p>
          <a:p>
            <a:pPr lvl="1"/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Variable names may also appear in </a:t>
            </a:r>
            <a:r>
              <a:rPr lang="en-US" sz="10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snake case</a:t>
            </a:r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where all words are lowercase, with underscores between words </a:t>
            </a:r>
          </a:p>
          <a:p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assignment operator (</a:t>
            </a:r>
            <a:r>
              <a:rPr lang="en-US" sz="10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“=“</a:t>
            </a:r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sets the variable name equal to the memory location where your value is found. </a:t>
            </a:r>
          </a:p>
          <a:p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value of your variable (</a:t>
            </a:r>
            <a:r>
              <a:rPr lang="en-US" sz="1050" b="1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“Hello, World”</a:t>
            </a:r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is placed on the right of the “=“ operator. </a:t>
            </a:r>
          </a:p>
          <a:p>
            <a:pPr lvl="1"/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type of this value does </a:t>
            </a:r>
            <a:r>
              <a:rPr lang="en-US" sz="105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 </a:t>
            </a:r>
            <a:r>
              <a:rPr lang="en-US" sz="105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need to be stated but its format must abide by a given object type (as shown). </a:t>
            </a:r>
          </a:p>
          <a:p>
            <a:endParaRPr lang="en-US" dirty="0"/>
          </a:p>
        </p:txBody>
      </p:sp>
      <p:pic>
        <p:nvPicPr>
          <p:cNvPr id="2050" name="Picture 2" descr="page4image54542912">
            <a:extLst>
              <a:ext uri="{FF2B5EF4-FFF2-40B4-BE49-F238E27FC236}">
                <a16:creationId xmlns:a16="http://schemas.microsoft.com/office/drawing/2014/main" xmlns="" id="{AE7717A7-829D-A047-9620-90F749E81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148" y="3424598"/>
            <a:ext cx="3194050" cy="134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1C516021-2922-9A4D-BA26-398EE29C8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3260" y="3730015"/>
            <a:ext cx="3194050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8D64A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myString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8D64A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09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“Hello, World”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8D64A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myInt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09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8D64A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myFloat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09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7.0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8D64A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myList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09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[7, 8, 9]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8D64A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myBoolean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6091BA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true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kumimoji="0" lang="en-US" altLang="en-US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0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FA4215-9D0A-6E44-9EDA-DBC9EE02B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 Syntax Rules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88845F-1673-F344-9908-44B71768F1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Function Syntax </a:t>
            </a:r>
          </a:p>
          <a:p>
            <a:pPr lvl="1"/>
            <a:r>
              <a:rPr lang="en-US" sz="1000" b="1" dirty="0">
                <a:solidFill>
                  <a:srgbClr val="F8A8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</a:t>
            </a:r>
            <a:r>
              <a:rPr lang="en-US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...: </a:t>
            </a: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indicates that you are defining a new function. </a:t>
            </a:r>
          </a:p>
          <a:p>
            <a:pPr lvl="1"/>
            <a:r>
              <a:rPr lang="en-US" sz="1000" b="1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function() </a:t>
            </a: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refers to the name of your function. By convention, this name is typically lowercase and represents a verb/action. </a:t>
            </a:r>
          </a:p>
          <a:p>
            <a:pPr lvl="1"/>
            <a:r>
              <a:rPr lang="en-US" sz="1000" b="1" dirty="0" err="1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a,b</a:t>
            </a:r>
            <a:r>
              <a:rPr lang="en-US" sz="1000" b="1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refers to </a:t>
            </a:r>
            <a:r>
              <a:rPr lang="en-US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parameters </a:t>
            </a: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(values or variables) that can be used within the statements of your function’s definition (......). If your function has no parameters, an empty parenthetical () is used. </a:t>
            </a:r>
          </a:p>
          <a:p>
            <a:pPr lvl="1"/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en-US" sz="1000" b="1" dirty="0">
                <a:solidFill>
                  <a:srgbClr val="8D64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return</a:t>
            </a:r>
            <a:r>
              <a:rPr lang="en-US" sz="10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statement is an optional statement that will return a value for your function to your original call. 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5C51459-F977-854C-8FA3-A329B6CC8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1780" y="377011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7" name="Picture 5" descr="page5image54627904">
            <a:extLst>
              <a:ext uri="{FF2B5EF4-FFF2-40B4-BE49-F238E27FC236}">
                <a16:creationId xmlns:a16="http://schemas.microsoft.com/office/drawing/2014/main" xmlns="" id="{E6E8F834-0D46-9040-8AAB-F1F1A477A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780" y="3429317"/>
            <a:ext cx="2857500" cy="138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CB383AB-72C0-9646-AAAE-E5AE53E4281C}"/>
              </a:ext>
            </a:extLst>
          </p:cNvPr>
          <p:cNvSpPr/>
          <p:nvPr/>
        </p:nvSpPr>
        <p:spPr>
          <a:xfrm>
            <a:off x="3178136" y="3691712"/>
            <a:ext cx="26727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F8A8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</a:t>
            </a:r>
            <a:r>
              <a:rPr lang="en-US" altLang="en-US" sz="16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1600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function</a:t>
            </a:r>
            <a:r>
              <a:rPr lang="en-US" altLang="en-US" sz="1600" dirty="0">
                <a:solidFill>
                  <a:srgbClr val="4270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altLang="en-US" sz="1600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a, b</a:t>
            </a:r>
            <a:r>
              <a:rPr lang="en-US" alt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altLang="en-US" sz="1600" dirty="0">
                <a:solidFill>
                  <a:srgbClr val="6DAA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...... </a:t>
            </a:r>
            <a:endParaRPr lang="en-US" altLang="en-US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rgbClr val="FFB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altLang="en-US" sz="1600" dirty="0">
                <a:solidFill>
                  <a:srgbClr val="8D64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return</a:t>
            </a:r>
            <a:r>
              <a:rPr lang="en-US" altLang="en-US" sz="1600" dirty="0">
                <a:solidFill>
                  <a:srgbClr val="FFB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1600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US" altLang="en-US" sz="1600" dirty="0">
                <a:solidFill>
                  <a:srgbClr val="6DAA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 </a:t>
            </a:r>
            <a:r>
              <a:rPr lang="en-US" altLang="en-US" sz="1600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6000" dirty="0">
                <a:solidFill>
                  <a:schemeClr val="tx1"/>
                </a:solidFill>
                <a:latin typeface="Arial" panose="020B0604020202020204" pitchFamily="34" charset="0"/>
              </a:rPr>
              <a:t>    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580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100CDC-3B6E-A442-A660-18240E474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 Syntax Rules (cont.)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C29BE5D-CDA0-8F46-AEFE-A50C539487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Calling a function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the function by referring to its name (</a:t>
            </a:r>
            <a:r>
              <a:rPr lang="en-US" b="1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function()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and by placing</a:t>
            </a:r>
            <a:b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 necessary arguments (</a:t>
            </a:r>
            <a:r>
              <a:rPr lang="en-US" b="1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1, 2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within the parenthesis separated by</a:t>
            </a:r>
            <a:b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commas. </a:t>
            </a:r>
            <a:r>
              <a:rPr lang="en-US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myValue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function(1, 2) 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wish, you can set your function call equal to a variable (</a:t>
            </a:r>
            <a:r>
              <a:rPr lang="en-US" b="1" dirty="0" err="1">
                <a:solidFill>
                  <a:srgbClr val="F8A8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myValue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 The value returned by the function will be assigned to your variable name. </a:t>
            </a:r>
          </a:p>
          <a:p>
            <a:endParaRPr lang="en-US" dirty="0"/>
          </a:p>
        </p:txBody>
      </p:sp>
      <p:pic>
        <p:nvPicPr>
          <p:cNvPr id="4097" name="Picture 1" descr="page5image54627712">
            <a:extLst>
              <a:ext uri="{FF2B5EF4-FFF2-40B4-BE49-F238E27FC236}">
                <a16:creationId xmlns:a16="http://schemas.microsoft.com/office/drawing/2014/main" xmlns="" id="{6FCDB6FF-512C-044F-9E68-9A0F20212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150" y="3502075"/>
            <a:ext cx="34417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D64E953-9527-1249-A9F0-39B6AEC9E033}"/>
              </a:ext>
            </a:extLst>
          </p:cNvPr>
          <p:cNvSpPr/>
          <p:nvPr/>
        </p:nvSpPr>
        <p:spPr>
          <a:xfrm>
            <a:off x="3157991" y="3850809"/>
            <a:ext cx="2828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F8A8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myValue</a:t>
            </a:r>
            <a:r>
              <a:rPr lang="en-US" sz="1800" dirty="0">
                <a:solidFill>
                  <a:srgbClr val="FFBF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 </a:t>
            </a:r>
            <a:r>
              <a:rPr lang="en-US" sz="1800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function</a:t>
            </a:r>
            <a:r>
              <a:rPr lang="en-US" sz="1800" dirty="0">
                <a:solidFill>
                  <a:srgbClr val="4270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800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1, 2</a:t>
            </a:r>
            <a:r>
              <a:rPr lang="en-US" sz="1800" dirty="0">
                <a:solidFill>
                  <a:srgbClr val="4270C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US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39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B37352-2674-DF4B-BF65-3D11D810A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Common Data Types and Operators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FD65EB-F336-4844-BDF9-237B335AAD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en-US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type </a:t>
            </a:r>
            <a: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 means of classifying a value and determining what operations can be performed on it. All objects have a data type. </a:t>
            </a:r>
          </a:p>
          <a:p>
            <a:r>
              <a:rPr lang="en-US" sz="16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Operators </a:t>
            </a:r>
            <a: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symbols used carry out specific functions/computations. </a:t>
            </a:r>
          </a:p>
          <a:p>
            <a:r>
              <a:rPr lang="en-US" sz="16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https://www.youtube.com/watch?v=v5MR5JnKcZI</a:t>
            </a:r>
            <a:endParaRPr lang="en-US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dirty="0"/>
          </a:p>
        </p:txBody>
      </p:sp>
      <p:pic>
        <p:nvPicPr>
          <p:cNvPr id="6145" name="Picture 1" descr="page6image60921744">
            <a:extLst>
              <a:ext uri="{FF2B5EF4-FFF2-40B4-BE49-F238E27FC236}">
                <a16:creationId xmlns:a16="http://schemas.microsoft.com/office/drawing/2014/main" xmlns="" id="{9205AA22-D85D-1C4A-B101-647599D5F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05" y="2622583"/>
            <a:ext cx="3080084" cy="207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page6image60925696">
            <a:extLst>
              <a:ext uri="{FF2B5EF4-FFF2-40B4-BE49-F238E27FC236}">
                <a16:creationId xmlns:a16="http://schemas.microsoft.com/office/drawing/2014/main" xmlns="" id="{16522D70-7EE3-EA4E-8A77-D3A19E62A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28273"/>
            <a:ext cx="3404937" cy="207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48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77E9B8-C62C-824D-B5C2-8200FA3EA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99578"/>
            <a:ext cx="8520600" cy="572700"/>
          </a:xfrm>
        </p:spPr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Input/Output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1B8EB5B-850B-524B-A783-5F5A10554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5415332" cy="3416400"/>
          </a:xfrm>
        </p:spPr>
        <p:txBody>
          <a:bodyPr/>
          <a:lstStyle/>
          <a:p>
            <a:r>
              <a:rPr lang="en-US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Input functions </a:t>
            </a:r>
            <a:r>
              <a:rPr lang="en-US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input()</a:t>
            </a:r>
            <a:r>
              <a:rPr lang="en-US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allow users of a program to place values into programming code. 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parameter for an input function is called a </a:t>
            </a:r>
            <a:r>
              <a:rPr lang="en-US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prompt</a:t>
            </a:r>
            <a:r>
              <a:rPr lang="en-US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This is a string (this can be indicated by “” or ‘’) such as </a:t>
            </a:r>
            <a:r>
              <a:rPr lang="en-US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“Enter a number: “ </a:t>
            </a:r>
            <a:endParaRPr lang="en-US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en-US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user’s response to the prompt will be returned to the input statement call as a string. To use this value as any other data type, it must be converted with another function (</a:t>
            </a:r>
            <a:r>
              <a:rPr lang="en-US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int()</a:t>
            </a:r>
            <a:r>
              <a:rPr lang="en-US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 </a:t>
            </a:r>
          </a:p>
          <a:p>
            <a:r>
              <a:rPr lang="en-US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Print functions </a:t>
            </a:r>
            <a:r>
              <a:rPr lang="en-US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1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print()</a:t>
            </a:r>
            <a:r>
              <a:rPr lang="en-US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allow programs to output strings to users on a given interface. </a:t>
            </a:r>
          </a:p>
          <a:p>
            <a:pPr lvl="1"/>
            <a:r>
              <a:rPr lang="en-US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parameter of this function is of any type. All types will automatically be converted to strings. </a:t>
            </a:r>
          </a:p>
          <a:p>
            <a:endParaRPr lang="en-US" dirty="0"/>
          </a:p>
        </p:txBody>
      </p:sp>
      <p:pic>
        <p:nvPicPr>
          <p:cNvPr id="7169" name="Picture 1" descr="page7image54530944">
            <a:extLst>
              <a:ext uri="{FF2B5EF4-FFF2-40B4-BE49-F238E27FC236}">
                <a16:creationId xmlns:a16="http://schemas.microsoft.com/office/drawing/2014/main" xmlns="" id="{8E127A73-C6F7-1549-B707-790318628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032" y="1843062"/>
            <a:ext cx="3388397" cy="14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BB17BBD-9720-B44A-B9C2-CDE2E04B22BF}"/>
              </a:ext>
            </a:extLst>
          </p:cNvPr>
          <p:cNvSpPr/>
          <p:nvPr/>
        </p:nvSpPr>
        <p:spPr>
          <a:xfrm>
            <a:off x="5727032" y="209469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xString</a:t>
            </a:r>
            <a:r>
              <a:rPr lang="en-US" alt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</a:t>
            </a:r>
            <a:r>
              <a:rPr lang="en-US" altLang="en-US" dirty="0">
                <a:solidFill>
                  <a:srgbClr val="8D64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input(</a:t>
            </a:r>
            <a:r>
              <a:rPr lang="en-US" altLang="en-US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“Enter a number: “</a:t>
            </a:r>
            <a:r>
              <a:rPr lang="en-US" altLang="en-US" dirty="0">
                <a:solidFill>
                  <a:srgbClr val="8D64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 = </a:t>
            </a:r>
            <a:r>
              <a:rPr lang="en-US" altLang="en-US" dirty="0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</a:t>
            </a:r>
            <a:r>
              <a:rPr lang="en-US" altLang="en-US" dirty="0">
                <a:solidFill>
                  <a:srgbClr val="6DAA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altLang="en-US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xString</a:t>
            </a:r>
            <a:r>
              <a:rPr lang="en-US" altLang="en-US" dirty="0">
                <a:solidFill>
                  <a:srgbClr val="6DAA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br>
              <a:rPr lang="en-US" altLang="en-US" dirty="0">
                <a:solidFill>
                  <a:srgbClr val="6DAA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y=x+2</a:t>
            </a:r>
            <a:br>
              <a:rPr lang="en-US" alt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dirty="0">
                <a:solidFill>
                  <a:srgbClr val="F8A8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print</a:t>
            </a:r>
            <a:r>
              <a:rPr lang="en-US" alt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(y</a:t>
            </a:r>
            <a:r>
              <a:rPr lang="en-US" altLang="en-US" dirty="0">
                <a:solidFill>
                  <a:srgbClr val="F8A81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en-US" altLang="en-US" sz="200" dirty="0">
              <a:solidFill>
                <a:srgbClr val="F8A81B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319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03293A-4FC8-424F-811B-1CEAEA5C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If-else Statements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855E2D-A97A-3048-B5EE-2975CF52F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5740184" cy="3416400"/>
          </a:xfrm>
        </p:spPr>
        <p:txBody>
          <a:bodyPr/>
          <a:lstStyle/>
          <a:p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If-else statements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allow programmers to adapt the function of their code based on a given condition. </a:t>
            </a:r>
          </a:p>
          <a:p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a given condition (i.e</a:t>
            </a:r>
            <a:r>
              <a:rPr lang="en-US" sz="1200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US" sz="1200" b="1" dirty="0">
                <a:solidFill>
                  <a:srgbClr val="6091B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 % 2 == 0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is true, then the statements following the if statement (</a:t>
            </a:r>
            <a:r>
              <a:rPr lang="en-US" sz="12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will be executed. If the condition is false, the statements following the else statement (</a:t>
            </a:r>
            <a:r>
              <a:rPr lang="en-US" sz="1200" b="1" dirty="0">
                <a:solidFill>
                  <a:srgbClr val="8D64A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else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will be executed. </a:t>
            </a:r>
          </a:p>
          <a:p>
            <a:pPr lvl="1"/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condition is tested using the Boolean operators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==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(is equal to),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!=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(is not equal to),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(used to test multiple conditions), and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(used to test if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 LEAST ONE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 is true). </a:t>
            </a:r>
          </a:p>
          <a:p>
            <a:pPr lvl="1"/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Additionally, </a:t>
            </a:r>
            <a:r>
              <a:rPr lang="en-US" sz="1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else-if statements 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200" b="1" dirty="0" err="1">
                <a:solidFill>
                  <a:srgbClr val="A0CC3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elif</a:t>
            </a:r>
            <a:r>
              <a:rPr lang="en-US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can be used to provide unique coding statements for multiple conditions. </a:t>
            </a:r>
          </a:p>
          <a:p>
            <a:endParaRPr lang="en-US" dirty="0"/>
          </a:p>
        </p:txBody>
      </p:sp>
      <p:pic>
        <p:nvPicPr>
          <p:cNvPr id="8196" name="Picture 4" descr="page8image54900032">
            <a:extLst>
              <a:ext uri="{FF2B5EF4-FFF2-40B4-BE49-F238E27FC236}">
                <a16:creationId xmlns:a16="http://schemas.microsoft.com/office/drawing/2014/main" xmlns="" id="{31CAE7BF-C0EC-7240-9EAB-E6D9AA276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884" y="1576137"/>
            <a:ext cx="3022953" cy="241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E193EE9-F929-1D44-9299-78756C2D6495}"/>
              </a:ext>
            </a:extLst>
          </p:cNvPr>
          <p:cNvSpPr/>
          <p:nvPr/>
        </p:nvSpPr>
        <p:spPr>
          <a:xfrm>
            <a:off x="6121047" y="1879252"/>
            <a:ext cx="30229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xString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 = input(“Enter a number: “)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x = int(</a:t>
            </a:r>
            <a:r>
              <a:rPr lang="en-US" alt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xString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) </a:t>
            </a:r>
            <a:endParaRPr lang="en-US" altLang="en-US" sz="400" dirty="0">
              <a:solidFill>
                <a:schemeClr val="tx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rgbClr val="F8A81B"/>
                </a:solidFill>
                <a:latin typeface="Calibri" panose="020F0502020204030204" pitchFamily="34" charset="0"/>
              </a:rPr>
              <a:t>if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rgbClr val="6091BA"/>
                </a:solidFill>
                <a:latin typeface="Calibri" panose="020F0502020204030204" pitchFamily="34" charset="0"/>
              </a:rPr>
              <a:t>x % 2 == 0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:</a:t>
            </a:r>
            <a:b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</a:rPr>
              <a:t>    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print(“This is an even number”) </a:t>
            </a:r>
            <a:endParaRPr lang="en-US" altLang="en-US" sz="400" dirty="0">
              <a:solidFill>
                <a:schemeClr val="tx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 err="1">
                <a:solidFill>
                  <a:srgbClr val="A0CC3A"/>
                </a:solidFill>
                <a:latin typeface="Calibri" panose="020F0502020204030204" pitchFamily="34" charset="0"/>
              </a:rPr>
              <a:t>elif</a:t>
            </a:r>
            <a:r>
              <a:rPr lang="en-US" altLang="en-US" dirty="0">
                <a:solidFill>
                  <a:srgbClr val="6DAA44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rgbClr val="6091BA"/>
                </a:solidFill>
                <a:latin typeface="Calibri" panose="020F0502020204030204" pitchFamily="34" charset="0"/>
              </a:rPr>
              <a:t>x == 0</a:t>
            </a:r>
            <a:r>
              <a:rPr lang="en-US" altLang="en-US" dirty="0">
                <a:solidFill>
                  <a:srgbClr val="6DAA44"/>
                </a:solidFill>
                <a:latin typeface="Calibri" panose="020F0502020204030204" pitchFamily="34" charset="0"/>
              </a:rPr>
              <a:t>:</a:t>
            </a:r>
            <a:br>
              <a:rPr lang="en-US" altLang="en-US" dirty="0">
                <a:solidFill>
                  <a:srgbClr val="6DAA44"/>
                </a:solidFill>
                <a:latin typeface="Calibri" panose="020F0502020204030204" pitchFamily="34" charset="0"/>
              </a:rPr>
            </a:br>
            <a:r>
              <a:rPr lang="en-US" altLang="en-US" dirty="0">
                <a:solidFill>
                  <a:srgbClr val="6DAA44"/>
                </a:solidFill>
                <a:latin typeface="Calibri" panose="020F0502020204030204" pitchFamily="34" charset="0"/>
              </a:rPr>
              <a:t>    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print(“This number equals 0”) </a:t>
            </a:r>
            <a:endParaRPr lang="en-US" altLang="en-US" sz="4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rgbClr val="8D64AA"/>
                </a:solidFill>
                <a:latin typeface="Calibri" panose="020F0502020204030204" pitchFamily="34" charset="0"/>
              </a:rPr>
              <a:t>else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    print(“This is an odd number”)</a:t>
            </a:r>
          </a:p>
        </p:txBody>
      </p:sp>
    </p:spTree>
    <p:extLst>
      <p:ext uri="{BB962C8B-B14F-4D97-AF65-F5344CB8AC3E}">
        <p14:creationId xmlns:p14="http://schemas.microsoft.com/office/powerpoint/2010/main" val="374659304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1124</Words>
  <Application>Microsoft Office PowerPoint</Application>
  <PresentationFormat>On-screen Show (16:9)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Simple Light</vt:lpstr>
      <vt:lpstr>What is Python?</vt:lpstr>
      <vt:lpstr>Variables, Objects, and Classes  </vt:lpstr>
      <vt:lpstr>Variables, Objects, and Classes (cont.) </vt:lpstr>
      <vt:lpstr>Basic Syntax Rules  </vt:lpstr>
      <vt:lpstr>Basic Syntax Rules  </vt:lpstr>
      <vt:lpstr>Basic Syntax Rules (cont.)</vt:lpstr>
      <vt:lpstr>Common Data Types and Operators</vt:lpstr>
      <vt:lpstr>Input/Output</vt:lpstr>
      <vt:lpstr>If-else Statements</vt:lpstr>
      <vt:lpstr>For Loops</vt:lpstr>
      <vt:lpstr>While Loops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Parrish</dc:creator>
  <cp:lastModifiedBy>FACULTY LAB</cp:lastModifiedBy>
  <cp:revision>21</cp:revision>
  <dcterms:modified xsi:type="dcterms:W3CDTF">2024-01-10T09:05:36Z</dcterms:modified>
</cp:coreProperties>
</file>